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1" r:id="rId2"/>
    <p:sldId id="430" r:id="rId3"/>
    <p:sldId id="437" r:id="rId4"/>
    <p:sldId id="439" r:id="rId5"/>
    <p:sldId id="433" r:id="rId6"/>
    <p:sldId id="427" r:id="rId7"/>
    <p:sldId id="434" r:id="rId8"/>
    <p:sldId id="435" r:id="rId9"/>
    <p:sldId id="422" r:id="rId10"/>
    <p:sldId id="436" r:id="rId11"/>
    <p:sldId id="440" r:id="rId12"/>
    <p:sldId id="441" r:id="rId13"/>
    <p:sldId id="438" r:id="rId14"/>
    <p:sldId id="428" r:id="rId15"/>
    <p:sldId id="429" r:id="rId16"/>
    <p:sldId id="431" r:id="rId17"/>
  </p:sldIdLst>
  <p:sldSz cx="9144000" cy="6858000" type="screen4x3"/>
  <p:notesSz cx="6858000" cy="97234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u="sng" kern="1200">
        <a:solidFill>
          <a:schemeClr val="accent2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u="sng" kern="1200">
        <a:solidFill>
          <a:schemeClr val="accent2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u="sng" kern="1200">
        <a:solidFill>
          <a:schemeClr val="accent2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u="sng" kern="1200">
        <a:solidFill>
          <a:schemeClr val="accent2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u="sng" kern="1200">
        <a:solidFill>
          <a:schemeClr val="accent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u="sng" kern="1200">
        <a:solidFill>
          <a:schemeClr val="accent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u="sng" kern="1200">
        <a:solidFill>
          <a:schemeClr val="accent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u="sng" kern="1200">
        <a:solidFill>
          <a:schemeClr val="accent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u="sng" kern="1200">
        <a:solidFill>
          <a:schemeClr val="accent2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B2B2B2"/>
    <a:srgbClr val="9999FF"/>
    <a:srgbClr val="FFCCCC"/>
    <a:srgbClr val="008000"/>
    <a:srgbClr val="FFFF00"/>
    <a:srgbClr val="FF0000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5" autoAdjust="0"/>
    <p:restoredTop sz="96474" autoAdjust="0"/>
  </p:normalViewPr>
  <p:slideViewPr>
    <p:cSldViewPr>
      <p:cViewPr>
        <p:scale>
          <a:sx n="66" d="100"/>
          <a:sy n="66" d="100"/>
        </p:scale>
        <p:origin x="-756" y="-4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8.xml"/><Relationship Id="rId2" Type="http://schemas.openxmlformats.org/officeDocument/2006/relationships/slide" Target="slides/slide7.xml"/><Relationship Id="rId1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u="none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u="none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9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u="none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9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u="none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353E534-5D0A-45C7-BEB4-B1AB848CB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u="none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u="none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998538" y="728663"/>
            <a:ext cx="4862512" cy="3646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18038"/>
            <a:ext cx="5029200" cy="437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u="none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u="none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EABBD2-A2CF-427C-B58B-A2764BCF0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1C4FA7-90A3-4E48-A61C-8566A1600B1E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7410" name="Rectangle 1026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6F59C9-82D2-4285-93F5-0FA46DFA5AF0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584706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022350" y="719138"/>
            <a:ext cx="4824413" cy="3617912"/>
          </a:xfrm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594225"/>
            <a:ext cx="5078412" cy="4338638"/>
          </a:xfrm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862235-FDC2-4E0D-A369-FD85DAAE4C7B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586754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022350" y="719138"/>
            <a:ext cx="4824413" cy="3617912"/>
          </a:xfrm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594225"/>
            <a:ext cx="5078412" cy="4338638"/>
          </a:xfrm>
          <a:noFill/>
          <a:ln/>
        </p:spPr>
        <p:txBody>
          <a:bodyPr/>
          <a:lstStyle/>
          <a:p>
            <a:pPr>
              <a:lnSpc>
                <a:spcPct val="125000"/>
              </a:lnSpc>
            </a:pPr>
            <a:endParaRPr lang="en-GB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77F87D-8D8B-4CC2-82CB-43B37DC2BDC4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588802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022350" y="719138"/>
            <a:ext cx="4824413" cy="3617912"/>
          </a:xfrm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594225"/>
            <a:ext cx="5078412" cy="4338638"/>
          </a:xfrm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D3C40A-ADE8-41F6-A6E4-3CCE297B9A71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590850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989013" y="719138"/>
            <a:ext cx="4899025" cy="3675062"/>
          </a:xfrm>
          <a:ln/>
        </p:spPr>
      </p:sp>
      <p:sp>
        <p:nvSpPr>
          <p:cNvPr id="590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32325"/>
            <a:ext cx="5081587" cy="3563938"/>
          </a:xfrm>
          <a:noFill/>
          <a:ln/>
        </p:spPr>
        <p:txBody>
          <a:bodyPr lIns="91887" tIns="45945" rIns="91887" bIns="45945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E32975-3483-482C-A86C-47594B1753DE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600066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003300" y="730250"/>
            <a:ext cx="4857750" cy="3643313"/>
          </a:xfrm>
          <a:ln/>
        </p:spPr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680200"/>
            <a:ext cx="1006475" cy="255588"/>
          </a:xfrm>
          <a:noFill/>
          <a:ln/>
        </p:spPr>
        <p:txBody>
          <a:bodyPr/>
          <a:lstStyle/>
          <a:p>
            <a:endParaRPr lang="en-GB" sz="10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0400" y="914400"/>
            <a:ext cx="5562600" cy="1143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Name of Best Practice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0400" y="2819400"/>
            <a:ext cx="5562600" cy="914400"/>
          </a:xfrm>
        </p:spPr>
        <p:txBody>
          <a:bodyPr/>
          <a:lstStyle>
            <a:lvl1pPr marL="0" indent="0" algn="r">
              <a:buFontTx/>
              <a:buNone/>
              <a:defRPr b="1"/>
            </a:lvl1pPr>
          </a:lstStyle>
          <a:p>
            <a:r>
              <a:rPr lang="en-US"/>
              <a:t>Name of Presenter</a:t>
            </a:r>
          </a:p>
          <a:p>
            <a:r>
              <a:rPr lang="en-US"/>
              <a:t>Facility / BU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04800"/>
            <a:ext cx="19812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04800"/>
            <a:ext cx="57912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716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752600"/>
            <a:ext cx="3886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76800" y="1752600"/>
            <a:ext cx="38862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3886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752600"/>
            <a:ext cx="3886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30480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752600"/>
            <a:ext cx="792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nlinenigeria.com/photos/albums/userpics/10013/mURI_temp_ada18a5d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685800"/>
            <a:ext cx="5867400" cy="1905000"/>
          </a:xfrm>
        </p:spPr>
        <p:txBody>
          <a:bodyPr/>
          <a:lstStyle/>
          <a:p>
            <a:pPr algn="ctr"/>
            <a:r>
              <a:rPr lang="fr-BE" smtClean="0"/>
              <a:t> Field  Operations Safety     at Solar Turbines</a:t>
            </a:r>
            <a:endParaRPr lang="en-US" smtClean="0"/>
          </a:p>
        </p:txBody>
      </p:sp>
      <p:sp>
        <p:nvSpPr>
          <p:cNvPr id="16386" name="Text Box 10"/>
          <p:cNvSpPr txBox="1">
            <a:spLocks noChangeArrowheads="1"/>
          </p:cNvSpPr>
          <p:nvPr/>
        </p:nvSpPr>
        <p:spPr bwMode="auto">
          <a:xfrm>
            <a:off x="4114800" y="2590800"/>
            <a:ext cx="3429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u="none">
                <a:solidFill>
                  <a:schemeClr val="tx1"/>
                </a:solidFill>
                <a:latin typeface="Arial" charset="0"/>
              </a:rPr>
              <a:t>March 2011</a:t>
            </a:r>
          </a:p>
        </p:txBody>
      </p:sp>
      <p:sp>
        <p:nvSpPr>
          <p:cNvPr id="16387" name="Text Box 11"/>
          <p:cNvSpPr txBox="1">
            <a:spLocks noChangeArrowheads="1"/>
          </p:cNvSpPr>
          <p:nvPr/>
        </p:nvSpPr>
        <p:spPr bwMode="auto">
          <a:xfrm>
            <a:off x="5562600" y="5334000"/>
            <a:ext cx="3048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3200" b="1" u="none">
                <a:solidFill>
                  <a:schemeClr val="bg1"/>
                </a:solidFill>
                <a:latin typeface="Arial" charset="0"/>
              </a:rPr>
              <a:t>COMMITMENT </a:t>
            </a:r>
          </a:p>
        </p:txBody>
      </p:sp>
      <p:sp>
        <p:nvSpPr>
          <p:cNvPr id="16388" name="Text Box 13"/>
          <p:cNvSpPr txBox="1">
            <a:spLocks noChangeArrowheads="1"/>
          </p:cNvSpPr>
          <p:nvPr/>
        </p:nvSpPr>
        <p:spPr bwMode="auto">
          <a:xfrm>
            <a:off x="3925888" y="3013075"/>
            <a:ext cx="37623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800" u="none">
                <a:solidFill>
                  <a:schemeClr val="tx1"/>
                </a:solidFill>
                <a:latin typeface="Arial" charset="0"/>
              </a:rPr>
              <a:t>Jim Low</a:t>
            </a:r>
          </a:p>
          <a:p>
            <a:pPr algn="ctr" eaLnBrk="0" hangingPunct="0"/>
            <a:r>
              <a:rPr lang="en-GB" sz="2800" u="none">
                <a:solidFill>
                  <a:schemeClr val="tx1"/>
                </a:solidFill>
                <a:latin typeface="Arial" charset="0"/>
              </a:rPr>
              <a:t>HSSE Manager EAME</a:t>
            </a:r>
            <a:endParaRPr lang="en-US" sz="2800" u="none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7664450" cy="4484688"/>
          </a:xfrm>
        </p:spPr>
        <p:txBody>
          <a:bodyPr/>
          <a:lstStyle/>
          <a:p>
            <a:pPr>
              <a:buFontTx/>
              <a:buNone/>
            </a:pPr>
            <a:r>
              <a:rPr lang="en-GB" sz="2400" smtClean="0"/>
              <a:t>Job Specific HSSE Training</a:t>
            </a:r>
          </a:p>
          <a:p>
            <a:pPr lvl="2"/>
            <a:r>
              <a:rPr lang="en-GB" sz="2400" smtClean="0"/>
              <a:t>Electrical Safety Training</a:t>
            </a:r>
          </a:p>
          <a:p>
            <a:pPr lvl="2"/>
            <a:r>
              <a:rPr lang="en-GB" sz="2400" smtClean="0"/>
              <a:t>Small Bore Pipework</a:t>
            </a:r>
          </a:p>
          <a:p>
            <a:pPr lvl="2"/>
            <a:r>
              <a:rPr lang="en-GB" sz="2400" smtClean="0"/>
              <a:t>LOTO/PTW</a:t>
            </a:r>
          </a:p>
          <a:p>
            <a:pPr lvl="2"/>
            <a:r>
              <a:rPr lang="en-GB" sz="2400" smtClean="0"/>
              <a:t>Safety Intervention</a:t>
            </a:r>
          </a:p>
          <a:p>
            <a:pPr lvl="2"/>
            <a:r>
              <a:rPr lang="en-GB" sz="2400" smtClean="0"/>
              <a:t>Coaching Leaders for Vision Zero</a:t>
            </a:r>
          </a:p>
          <a:p>
            <a:pPr lvl="1"/>
            <a:endParaRPr lang="en-GB" sz="2400" smtClean="0"/>
          </a:p>
        </p:txBody>
      </p:sp>
      <p:sp>
        <p:nvSpPr>
          <p:cNvPr id="592898" name="Text Box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smtClean="0"/>
              <a:t>Solar Turbines Field Operations Job Specific HSSE Training</a:t>
            </a:r>
            <a:endParaRPr lang="en-US" sz="3200" smtClean="0"/>
          </a:p>
        </p:txBody>
      </p:sp>
      <p:pic>
        <p:nvPicPr>
          <p:cNvPr id="592899" name="Picture 6" descr="SI 14-6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1600200"/>
            <a:ext cx="281940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0855" name="Text Box 7"/>
          <p:cNvSpPr txBox="1">
            <a:spLocks noChangeArrowheads="1"/>
          </p:cNvSpPr>
          <p:nvPr/>
        </p:nvSpPr>
        <p:spPr bwMode="auto">
          <a:xfrm>
            <a:off x="533400" y="4572000"/>
            <a:ext cx="8307388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GB" sz="2400" u="none">
                <a:solidFill>
                  <a:schemeClr val="tx1"/>
                </a:solidFill>
                <a:latin typeface="Arial" charset="0"/>
              </a:rPr>
              <a:t>Legal/Customer Requirements</a:t>
            </a:r>
          </a:p>
          <a:p>
            <a:pPr lvl="2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" pitchFamily="2" charset="2"/>
              <a:buChar char="n"/>
            </a:pPr>
            <a:r>
              <a:rPr lang="en-US" sz="2400" u="none">
                <a:solidFill>
                  <a:schemeClr val="tx1"/>
                </a:solidFill>
                <a:latin typeface="Arial" charset="0"/>
              </a:rPr>
              <a:t> BOSIET/HUET</a:t>
            </a:r>
          </a:p>
          <a:p>
            <a:pPr lvl="2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" pitchFamily="2" charset="2"/>
              <a:buChar char="n"/>
            </a:pPr>
            <a:r>
              <a:rPr lang="en-US" sz="2400" u="none">
                <a:solidFill>
                  <a:schemeClr val="tx1"/>
                </a:solidFill>
                <a:latin typeface="Arial" charset="0"/>
              </a:rPr>
              <a:t> MISTS</a:t>
            </a:r>
          </a:p>
          <a:p>
            <a:pPr lvl="2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" pitchFamily="2" charset="2"/>
              <a:buChar char="n"/>
            </a:pPr>
            <a:r>
              <a:rPr lang="en-US" sz="2400" u="none">
                <a:solidFill>
                  <a:schemeClr val="tx1"/>
                </a:solidFill>
                <a:latin typeface="Arial" charset="0"/>
              </a:rPr>
              <a:t> Oil &amp; Gas UK Medical – Offshore and Remote Sites</a:t>
            </a:r>
          </a:p>
          <a:p>
            <a:pPr eaLnBrk="0" hangingPunct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0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0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0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0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0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0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0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0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0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0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0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0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0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90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851" grpId="0" build="p" autoUpdateAnimBg="0"/>
      <p:bldP spid="59085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60350" y="1306513"/>
            <a:ext cx="9112250" cy="4484687"/>
          </a:xfrm>
        </p:spPr>
        <p:txBody>
          <a:bodyPr/>
          <a:lstStyle/>
          <a:p>
            <a:pPr lvl="1"/>
            <a:endParaRPr lang="en-GB" sz="2800" smtClean="0"/>
          </a:p>
          <a:p>
            <a:pPr lvl="2"/>
            <a:r>
              <a:rPr lang="en-GB" sz="2800" smtClean="0"/>
              <a:t> HSSE Management System comparison</a:t>
            </a:r>
          </a:p>
          <a:p>
            <a:pPr lvl="2"/>
            <a:r>
              <a:rPr lang="en-GB" sz="2800" smtClean="0"/>
              <a:t> Very sensitive issue</a:t>
            </a:r>
          </a:p>
          <a:p>
            <a:pPr lvl="2"/>
            <a:r>
              <a:rPr lang="en-GB" sz="2800" smtClean="0"/>
              <a:t> </a:t>
            </a:r>
            <a:r>
              <a:rPr lang="en-GB" sz="2800" b="1" smtClean="0">
                <a:solidFill>
                  <a:srgbClr val="FF0000"/>
                </a:solidFill>
              </a:rPr>
              <a:t>Need to avoid confrontation </a:t>
            </a:r>
          </a:p>
          <a:p>
            <a:pPr lvl="2"/>
            <a:endParaRPr lang="en-GB" sz="2800" smtClean="0"/>
          </a:p>
          <a:p>
            <a:pPr lvl="2"/>
            <a:endParaRPr lang="en-GB" sz="2800" smtClean="0"/>
          </a:p>
        </p:txBody>
      </p:sp>
      <p:sp>
        <p:nvSpPr>
          <p:cNvPr id="593922" name="Text Box 3"/>
          <p:cNvSpPr txBox="1">
            <a:spLocks noChangeArrowheads="1"/>
          </p:cNvSpPr>
          <p:nvPr/>
        </p:nvSpPr>
        <p:spPr bwMode="auto">
          <a:xfrm>
            <a:off x="1828800" y="487363"/>
            <a:ext cx="7315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3200" b="1" u="none">
                <a:solidFill>
                  <a:schemeClr val="tx1"/>
                </a:solidFill>
                <a:latin typeface="Arial" charset="0"/>
              </a:rPr>
              <a:t>Customer HSSE Cooperation &amp;  Liaison </a:t>
            </a:r>
            <a:endParaRPr lang="en-US" sz="3200" b="1" u="none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950" name="Text Box 6"/>
          <p:cNvSpPr txBox="1">
            <a:spLocks noChangeArrowheads="1"/>
          </p:cNvSpPr>
          <p:nvPr/>
        </p:nvSpPr>
        <p:spPr bwMode="auto">
          <a:xfrm>
            <a:off x="228600" y="3581400"/>
            <a:ext cx="8310563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371600" lvl="2" indent="-457200" eaLnBrk="0" hangingPunct="0">
              <a:spcBef>
                <a:spcPct val="20000"/>
              </a:spcBef>
              <a:buSzPct val="70000"/>
              <a:buFont typeface="Wingdings" pitchFamily="2" charset="2"/>
              <a:buChar char="n"/>
            </a:pPr>
            <a:r>
              <a:rPr lang="en-GB" sz="2800" u="none">
                <a:solidFill>
                  <a:schemeClr val="tx1"/>
                </a:solidFill>
                <a:latin typeface="Arial" charset="0"/>
              </a:rPr>
              <a:t>Emphasis on working together</a:t>
            </a:r>
          </a:p>
          <a:p>
            <a:pPr marL="1371600" lvl="2" indent="-457200" eaLnBrk="0" hangingPunct="0">
              <a:spcBef>
                <a:spcPct val="20000"/>
              </a:spcBef>
              <a:buSzPct val="70000"/>
              <a:buFont typeface="Wingdings" pitchFamily="2" charset="2"/>
              <a:buChar char="n"/>
            </a:pPr>
            <a:r>
              <a:rPr lang="en-GB" sz="2800" u="none">
                <a:solidFill>
                  <a:schemeClr val="tx1"/>
                </a:solidFill>
                <a:latin typeface="Arial" charset="0"/>
              </a:rPr>
              <a:t>WHA/TRA , Incident Reports –</a:t>
            </a:r>
          </a:p>
          <a:p>
            <a:pPr marL="1371600" lvl="2" indent="-457200" eaLnBrk="0" hangingPunct="0">
              <a:spcBef>
                <a:spcPct val="20000"/>
              </a:spcBef>
              <a:buSzPct val="70000"/>
              <a:buFont typeface="Wingdings" pitchFamily="2" charset="2"/>
              <a:buNone/>
            </a:pPr>
            <a:r>
              <a:rPr lang="en-GB" sz="2800" u="none">
                <a:solidFill>
                  <a:schemeClr val="tx1"/>
                </a:solidFill>
                <a:latin typeface="Arial" charset="0"/>
              </a:rPr>
              <a:t>	key evidence during customer negotiations</a:t>
            </a:r>
          </a:p>
          <a:p>
            <a:pPr marL="1371600" lvl="2" indent="-457200" eaLnBrk="0" hangingPunct="0">
              <a:spcBef>
                <a:spcPct val="20000"/>
              </a:spcBef>
              <a:buSzPct val="70000"/>
              <a:buFont typeface="Wingdings" pitchFamily="2" charset="2"/>
              <a:buChar char="n"/>
            </a:pPr>
            <a:r>
              <a:rPr lang="en-GB" sz="2800" u="none">
                <a:solidFill>
                  <a:schemeClr val="tx1"/>
                </a:solidFill>
                <a:latin typeface="Arial" charset="0"/>
              </a:rPr>
              <a:t>HSSE Bridging Documents</a:t>
            </a:r>
          </a:p>
          <a:p>
            <a:pPr marL="1371600" lvl="2" indent="-457200" eaLnBrk="0" hangingPunct="0">
              <a:spcBef>
                <a:spcPct val="20000"/>
              </a:spcBef>
              <a:buSzPct val="70000"/>
              <a:buFont typeface="Wingdings" pitchFamily="2" charset="2"/>
              <a:buChar char="n"/>
            </a:pPr>
            <a:r>
              <a:rPr lang="en-GB" sz="2800" u="none">
                <a:solidFill>
                  <a:schemeClr val="tx1"/>
                </a:solidFill>
                <a:latin typeface="Arial" charset="0"/>
              </a:rPr>
              <a:t>Codes of Conduct</a:t>
            </a:r>
            <a:endParaRPr lang="en-US" sz="2800" u="none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4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4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4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4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4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4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94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4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946" grpId="0" build="p" autoUpdateAnimBg="0"/>
      <p:bldP spid="59495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664450" cy="4484688"/>
          </a:xfrm>
        </p:spPr>
        <p:txBody>
          <a:bodyPr/>
          <a:lstStyle/>
          <a:p>
            <a:pPr lvl="1"/>
            <a:endParaRPr lang="en-GB" sz="2800" smtClean="0"/>
          </a:p>
          <a:p>
            <a:pPr lvl="2"/>
            <a:r>
              <a:rPr lang="en-GB" sz="2800" smtClean="0"/>
              <a:t> President and Vice President approval required for High Risk countries</a:t>
            </a:r>
          </a:p>
          <a:p>
            <a:pPr lvl="2"/>
            <a:r>
              <a:rPr lang="en-GB" sz="2800" smtClean="0"/>
              <a:t> HSSE Steering Committee</a:t>
            </a:r>
          </a:p>
          <a:p>
            <a:pPr lvl="2"/>
            <a:r>
              <a:rPr lang="en-GB" sz="2800" smtClean="0"/>
              <a:t> Statement of Commitment signed by VP</a:t>
            </a:r>
          </a:p>
          <a:p>
            <a:pPr lvl="2"/>
            <a:endParaRPr lang="en-GB" sz="2800" smtClean="0"/>
          </a:p>
          <a:p>
            <a:pPr lvl="2"/>
            <a:endParaRPr lang="en-GB" sz="2800" smtClean="0"/>
          </a:p>
        </p:txBody>
      </p:sp>
      <p:sp>
        <p:nvSpPr>
          <p:cNvPr id="594946" name="Text Box 3"/>
          <p:cNvSpPr txBox="1">
            <a:spLocks noChangeArrowheads="1"/>
          </p:cNvSpPr>
          <p:nvPr/>
        </p:nvSpPr>
        <p:spPr bwMode="auto">
          <a:xfrm>
            <a:off x="1828800" y="487363"/>
            <a:ext cx="7315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endParaRPr lang="en-GB" sz="3200" b="1" u="none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4947" name="Rectangle 5"/>
          <p:cNvSpPr>
            <a:spLocks noChangeArrowheads="1"/>
          </p:cNvSpPr>
          <p:nvPr/>
        </p:nvSpPr>
        <p:spPr bwMode="auto">
          <a:xfrm>
            <a:off x="2376488" y="635000"/>
            <a:ext cx="56245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GB" sz="2800" b="1" u="none">
                <a:solidFill>
                  <a:schemeClr val="tx1"/>
                </a:solidFill>
                <a:latin typeface="Arial" charset="0"/>
              </a:rPr>
              <a:t>Corporate Management Support</a:t>
            </a:r>
            <a:endParaRPr lang="en-US" sz="2800" b="1" u="none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6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7664450" cy="4484688"/>
          </a:xfrm>
        </p:spPr>
        <p:txBody>
          <a:bodyPr/>
          <a:lstStyle/>
          <a:p>
            <a:r>
              <a:rPr lang="en-US" sz="2400" smtClean="0"/>
              <a:t>Examples</a:t>
            </a:r>
          </a:p>
          <a:p>
            <a:pPr lvl="1"/>
            <a:r>
              <a:rPr lang="en-US" sz="2400" smtClean="0"/>
              <a:t>Helicopter Baku – customer pressure</a:t>
            </a:r>
          </a:p>
          <a:p>
            <a:pPr lvl="1"/>
            <a:r>
              <a:rPr lang="en-US" sz="2400" smtClean="0"/>
              <a:t>Travel in Algeria – terrorism</a:t>
            </a:r>
          </a:p>
          <a:p>
            <a:pPr lvl="1"/>
            <a:r>
              <a:rPr lang="en-US" sz="2400" smtClean="0"/>
              <a:t>Travel in Yemen – terrorism</a:t>
            </a:r>
          </a:p>
          <a:p>
            <a:pPr lvl="1"/>
            <a:r>
              <a:rPr lang="en-US" sz="2400" smtClean="0"/>
              <a:t>Qatar – unsafe customer practices</a:t>
            </a:r>
          </a:p>
          <a:p>
            <a:pPr lvl="1"/>
            <a:r>
              <a:rPr lang="en-US" sz="2400" smtClean="0"/>
              <a:t>Congo – unsafe customer practices</a:t>
            </a:r>
          </a:p>
          <a:p>
            <a:pPr lvl="1"/>
            <a:r>
              <a:rPr lang="en-US" sz="2400" smtClean="0"/>
              <a:t>Angola – unsafe customer practices</a:t>
            </a:r>
            <a:endParaRPr lang="en-GB" sz="2400" smtClean="0"/>
          </a:p>
        </p:txBody>
      </p:sp>
      <p:sp>
        <p:nvSpPr>
          <p:cNvPr id="595970" name="Text Box 3"/>
          <p:cNvSpPr txBox="1">
            <a:spLocks noChangeArrowheads="1"/>
          </p:cNvSpPr>
          <p:nvPr/>
        </p:nvSpPr>
        <p:spPr bwMode="auto">
          <a:xfrm>
            <a:off x="1828800" y="487363"/>
            <a:ext cx="7315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3200" b="1" u="none">
                <a:solidFill>
                  <a:schemeClr val="tx1"/>
                </a:solidFill>
                <a:latin typeface="Arial" charset="0"/>
              </a:rPr>
              <a:t>Stop Work Authority</a:t>
            </a:r>
          </a:p>
        </p:txBody>
      </p:sp>
      <p:pic>
        <p:nvPicPr>
          <p:cNvPr id="59597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1600200"/>
            <a:ext cx="2743200" cy="2055813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  <p:sp>
        <p:nvSpPr>
          <p:cNvPr id="592902" name="Text Box 6"/>
          <p:cNvSpPr txBox="1">
            <a:spLocks noChangeArrowheads="1"/>
          </p:cNvSpPr>
          <p:nvPr/>
        </p:nvSpPr>
        <p:spPr bwMode="auto">
          <a:xfrm>
            <a:off x="228600" y="4632325"/>
            <a:ext cx="6570663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SzPct val="85000"/>
              <a:buFontTx/>
              <a:buChar char="•"/>
            </a:pPr>
            <a:r>
              <a:rPr lang="en-GB" sz="2400" u="none">
                <a:solidFill>
                  <a:schemeClr val="tx1"/>
                </a:solidFill>
                <a:latin typeface="Arial" charset="0"/>
              </a:rPr>
              <a:t>   Corporate support and HSSE Training</a:t>
            </a:r>
          </a:p>
          <a:p>
            <a:pPr lvl="1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GB" sz="2400" u="none">
                <a:solidFill>
                  <a:schemeClr val="tx1"/>
                </a:solidFill>
                <a:latin typeface="Arial" charset="0"/>
              </a:rPr>
              <a:t> Safety Intervention</a:t>
            </a:r>
          </a:p>
          <a:p>
            <a:pPr lvl="1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GB" sz="2400" u="none">
                <a:solidFill>
                  <a:schemeClr val="tx1"/>
                </a:solidFill>
                <a:latin typeface="Arial" charset="0"/>
              </a:rPr>
              <a:t> Coaching Leaders for Vision Zero</a:t>
            </a:r>
          </a:p>
          <a:p>
            <a:pPr lvl="1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GB" sz="2400" u="none">
                <a:solidFill>
                  <a:schemeClr val="tx1"/>
                </a:solidFill>
                <a:latin typeface="Arial" charset="0"/>
              </a:rPr>
              <a:t> Statement of Commitment – signed by VP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SzPct val="85000"/>
            </a:pPr>
            <a:endParaRPr lang="en-GB" sz="2400" b="1" u="none">
              <a:solidFill>
                <a:schemeClr val="tx1"/>
              </a:solidFill>
              <a:latin typeface="Arial" charset="0"/>
            </a:endParaRPr>
          </a:p>
          <a:p>
            <a:pPr eaLnBrk="0" hangingPunct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2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2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2902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9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  <p:sp>
        <p:nvSpPr>
          <p:cNvPr id="578563" name="Text Box 3"/>
          <p:cNvSpPr txBox="1">
            <a:spLocks noChangeArrowheads="1"/>
          </p:cNvSpPr>
          <p:nvPr/>
        </p:nvSpPr>
        <p:spPr bwMode="auto">
          <a:xfrm>
            <a:off x="-1905000" y="-228600"/>
            <a:ext cx="11049000" cy="1920875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r"/>
            <a:endParaRPr lang="en-US" sz="2000" b="1" u="none">
              <a:solidFill>
                <a:srgbClr val="FF0000"/>
              </a:solidFill>
              <a:latin typeface="Arial" charset="0"/>
            </a:endParaRPr>
          </a:p>
          <a:p>
            <a:pPr lvl="2" algn="r">
              <a:buFont typeface="Helv"/>
              <a:buNone/>
            </a:pPr>
            <a:r>
              <a:rPr lang="en-US" sz="2000" b="1" u="none">
                <a:solidFill>
                  <a:srgbClr val="FF0000"/>
                </a:solidFill>
                <a:latin typeface="Arial" charset="0"/>
              </a:rPr>
              <a:t>Offices/control rooms directly above process plant</a:t>
            </a:r>
          </a:p>
          <a:p>
            <a:pPr lvl="2" algn="r">
              <a:buFont typeface="Helv"/>
              <a:buNone/>
            </a:pPr>
            <a:r>
              <a:rPr lang="en-US" sz="2000" b="1" u="none">
                <a:solidFill>
                  <a:srgbClr val="FF0000"/>
                </a:solidFill>
                <a:latin typeface="Arial" charset="0"/>
              </a:rPr>
              <a:t>Only inflatable life rafts are available –TEMPCs?</a:t>
            </a:r>
          </a:p>
          <a:p>
            <a:pPr lvl="2" algn="r">
              <a:buFont typeface="Helv"/>
              <a:buNone/>
            </a:pPr>
            <a:r>
              <a:rPr lang="en-US" sz="2000" b="1" u="none">
                <a:solidFill>
                  <a:srgbClr val="FF0000"/>
                </a:solidFill>
                <a:latin typeface="Arial" charset="0"/>
              </a:rPr>
              <a:t>No Surfer Boats on stand by</a:t>
            </a:r>
          </a:p>
          <a:p>
            <a:pPr lvl="2" algn="r">
              <a:buFont typeface="Helv"/>
              <a:buNone/>
            </a:pPr>
            <a:r>
              <a:rPr lang="en-US" sz="2000" b="1" u="none">
                <a:solidFill>
                  <a:srgbClr val="FF0000"/>
                </a:solidFill>
                <a:latin typeface="Arial" charset="0"/>
              </a:rPr>
              <a:t>Identified as H2S Site </a:t>
            </a:r>
          </a:p>
          <a:p>
            <a:pPr lvl="2" algn="r">
              <a:buFont typeface="Helv"/>
              <a:buNone/>
            </a:pPr>
            <a:r>
              <a:rPr lang="en-US" sz="2000" b="1" u="none">
                <a:solidFill>
                  <a:srgbClr val="FF0000"/>
                </a:solidFill>
                <a:latin typeface="Arial" charset="0"/>
              </a:rPr>
              <a:t>Original design for day shift only </a:t>
            </a:r>
          </a:p>
        </p:txBody>
      </p:sp>
      <p:sp>
        <p:nvSpPr>
          <p:cNvPr id="578564" name="Text Box 4"/>
          <p:cNvSpPr txBox="1">
            <a:spLocks noChangeArrowheads="1"/>
          </p:cNvSpPr>
          <p:nvPr/>
        </p:nvSpPr>
        <p:spPr bwMode="auto">
          <a:xfrm>
            <a:off x="300038" y="4724400"/>
            <a:ext cx="8521700" cy="1066800"/>
          </a:xfrm>
          <a:prstGeom prst="rect">
            <a:avLst/>
          </a:prstGeom>
          <a:solidFill>
            <a:schemeClr val="accent1"/>
          </a:solidFill>
          <a:ln w="222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GB" sz="3200" b="1" u="none">
                <a:solidFill>
                  <a:srgbClr val="FF0000"/>
                </a:solidFill>
              </a:rPr>
              <a:t>“We’re the operator -</a:t>
            </a:r>
          </a:p>
          <a:p>
            <a:pPr algn="ctr"/>
            <a:r>
              <a:rPr lang="en-GB" sz="3200" b="1" u="none">
                <a:solidFill>
                  <a:srgbClr val="FF0000"/>
                </a:solidFill>
              </a:rPr>
              <a:t> you don’t tell us about safety on our platforms”</a:t>
            </a:r>
            <a:endParaRPr lang="en-US" sz="3200" b="1" u="none">
              <a:solidFill>
                <a:srgbClr val="FF0000"/>
              </a:solidFill>
            </a:endParaRPr>
          </a:p>
        </p:txBody>
      </p:sp>
      <p:sp>
        <p:nvSpPr>
          <p:cNvPr id="578565" name="Text Box 5"/>
          <p:cNvSpPr txBox="1">
            <a:spLocks noChangeArrowheads="1"/>
          </p:cNvSpPr>
          <p:nvPr/>
        </p:nvSpPr>
        <p:spPr bwMode="auto">
          <a:xfrm>
            <a:off x="-92075" y="5943600"/>
            <a:ext cx="9313863" cy="579438"/>
          </a:xfrm>
          <a:prstGeom prst="rect">
            <a:avLst/>
          </a:prstGeom>
          <a:solidFill>
            <a:schemeClr val="accent1"/>
          </a:solidFill>
          <a:ln w="222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GB" sz="3200" b="1" u="none">
                <a:solidFill>
                  <a:srgbClr val="FF0000"/>
                </a:solidFill>
              </a:rPr>
              <a:t>“Your North Sea standards don’t count down here!”</a:t>
            </a:r>
            <a:endParaRPr lang="en-US" sz="3200" b="1" u="none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8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8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8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8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8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8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563" grpId="0" autoUpdateAnimBg="0"/>
      <p:bldP spid="578564" grpId="0" animBg="1" autoUpdateAnimBg="0"/>
      <p:bldP spid="578565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0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001000" cy="3175000"/>
          </a:xfrm>
        </p:spPr>
        <p:txBody>
          <a:bodyPr/>
          <a:lstStyle/>
          <a:p>
            <a:pPr marL="284163" indent="-284163">
              <a:lnSpc>
                <a:spcPct val="90000"/>
              </a:lnSpc>
            </a:pPr>
            <a:r>
              <a:rPr lang="en-US" sz="2400" b="1" smtClean="0"/>
              <a:t>Regional Incident  Management Team</a:t>
            </a:r>
          </a:p>
          <a:p>
            <a:pPr lvl="1">
              <a:lnSpc>
                <a:spcPct val="90000"/>
              </a:lnSpc>
            </a:pPr>
            <a:r>
              <a:rPr lang="en-US" sz="2400" b="1" smtClean="0"/>
              <a:t>Table Top Exercises 2007/2008/2010</a:t>
            </a:r>
          </a:p>
          <a:p>
            <a:pPr lvl="1">
              <a:lnSpc>
                <a:spcPct val="90000"/>
              </a:lnSpc>
            </a:pPr>
            <a:r>
              <a:rPr lang="en-US" sz="2400" b="1" smtClean="0"/>
              <a:t>2008/2009 – Dekastri / Medivac Nigeria/ San Diego Fires / Georgia / Niger Delta / Malobo / Gabon/ CAT Industrial Action/ H1N1</a:t>
            </a:r>
          </a:p>
          <a:p>
            <a:pPr lvl="1">
              <a:lnSpc>
                <a:spcPct val="90000"/>
              </a:lnSpc>
            </a:pPr>
            <a:r>
              <a:rPr lang="en-US" sz="2400" b="1" smtClean="0"/>
              <a:t>2010 – Platform Fire Angola/ Volcanic ash cloud/ Turkmenistan/ K&amp;R/  Hot Strikes</a:t>
            </a:r>
          </a:p>
          <a:p>
            <a:pPr lvl="1">
              <a:lnSpc>
                <a:spcPct val="90000"/>
              </a:lnSpc>
            </a:pPr>
            <a:r>
              <a:rPr lang="en-US" sz="2400" b="1" smtClean="0"/>
              <a:t>2011 –  Moscow Airport Bomb, Egypt Evacuation, Hot Strikes</a:t>
            </a:r>
          </a:p>
          <a:p>
            <a:pPr marL="284163" indent="-284163">
              <a:lnSpc>
                <a:spcPct val="90000"/>
              </a:lnSpc>
            </a:pPr>
            <a:endParaRPr lang="en-US" sz="2400" b="1" smtClean="0"/>
          </a:p>
        </p:txBody>
      </p:sp>
      <p:sp>
        <p:nvSpPr>
          <p:cNvPr id="599042" name="Rectangle 3"/>
          <p:cNvSpPr>
            <a:spLocks noChangeArrowheads="1"/>
          </p:cNvSpPr>
          <p:nvPr/>
        </p:nvSpPr>
        <p:spPr bwMode="auto">
          <a:xfrm>
            <a:off x="2159000" y="533400"/>
            <a:ext cx="680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200" b="1" u="none">
                <a:solidFill>
                  <a:schemeClr val="tx1"/>
                </a:solidFill>
                <a:latin typeface="Arial" charset="0"/>
              </a:rPr>
              <a:t>Emergency Response Planning</a:t>
            </a:r>
            <a:br>
              <a:rPr lang="en-US" sz="3200" b="1" u="none">
                <a:solidFill>
                  <a:schemeClr val="tx1"/>
                </a:solidFill>
                <a:latin typeface="Arial" charset="0"/>
              </a:rPr>
            </a:br>
            <a:endParaRPr lang="en-US" sz="3200" b="1" u="none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99043" name="Picture 6" descr="http://tbn0.google.com/images?q=tbn:bmJkd_hvIzzSRM:http://www.onlinenigeria.com/photos/albums/userpics/10013/mURI_temp_ada18a5d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1066800"/>
            <a:ext cx="2209800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81640" name="Group 8"/>
          <p:cNvGrpSpPr>
            <a:grpSpLocks/>
          </p:cNvGrpSpPr>
          <p:nvPr/>
        </p:nvGrpSpPr>
        <p:grpSpPr bwMode="auto">
          <a:xfrm>
            <a:off x="304800" y="5029200"/>
            <a:ext cx="8001000" cy="1300163"/>
            <a:chOff x="432" y="3216"/>
            <a:chExt cx="5040" cy="819"/>
          </a:xfrm>
        </p:grpSpPr>
        <p:pic>
          <p:nvPicPr>
            <p:cNvPr id="599045" name="Picture 4" descr="C:\Documents and Settings\d44316\My Documents\My Pictures\sos_logo.gi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4" y="3216"/>
              <a:ext cx="850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9046" name="Picture 5" descr="C:\Documents and Settings\d44316\My Documents\My Pictures\CR logo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96" y="3392"/>
              <a:ext cx="1376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9047" name="Text Box 7"/>
            <p:cNvSpPr txBox="1">
              <a:spLocks noChangeArrowheads="1"/>
            </p:cNvSpPr>
            <p:nvPr/>
          </p:nvSpPr>
          <p:spPr bwMode="auto">
            <a:xfrm>
              <a:off x="432" y="3264"/>
              <a:ext cx="1802" cy="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SzPct val="85000"/>
                <a:buFontTx/>
                <a:buChar char="•"/>
              </a:pPr>
              <a:r>
                <a:rPr lang="en-US" sz="2400" b="1" u="none">
                  <a:solidFill>
                    <a:schemeClr val="tx1"/>
                  </a:solidFill>
                  <a:latin typeface="Arial" charset="0"/>
                </a:rPr>
                <a:t> ISOS</a:t>
              </a:r>
            </a:p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SzPct val="85000"/>
                <a:buFontTx/>
                <a:buChar char="•"/>
              </a:pPr>
              <a:r>
                <a:rPr lang="en-US" sz="2400" b="1" u="none">
                  <a:solidFill>
                    <a:schemeClr val="tx1"/>
                  </a:solidFill>
                  <a:latin typeface="Arial" charset="0"/>
                </a:rPr>
                <a:t> Control Risks</a:t>
              </a:r>
            </a:p>
            <a:p>
              <a:pPr eaLnBrk="0" hangingPunct="0">
                <a:lnSpc>
                  <a:spcPct val="90000"/>
                </a:lnSpc>
                <a:spcBef>
                  <a:spcPct val="20000"/>
                </a:spcBef>
                <a:buSzPct val="85000"/>
                <a:buFontTx/>
                <a:buChar char="•"/>
              </a:pPr>
              <a:r>
                <a:rPr lang="en-US" sz="2400" b="1" u="none">
                  <a:solidFill>
                    <a:schemeClr val="tx1"/>
                  </a:solidFill>
                  <a:latin typeface="Arial" charset="0"/>
                </a:rPr>
                <a:t> Google Earth Pro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1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1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1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1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1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1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1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1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1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1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81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81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34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6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34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0611" name="Rectangle 3"/>
          <p:cNvSpPr>
            <a:spLocks noChangeArrowheads="1"/>
          </p:cNvSpPr>
          <p:nvPr/>
        </p:nvSpPr>
        <p:spPr bwMode="auto">
          <a:xfrm>
            <a:off x="990600" y="1611313"/>
            <a:ext cx="7664450" cy="448468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SzPct val="85000"/>
            </a:pPr>
            <a:r>
              <a:rPr lang="en-US" sz="2400" u="none">
                <a:solidFill>
                  <a:schemeClr val="tx1"/>
                </a:solidFill>
                <a:latin typeface="Arial" charset="0"/>
              </a:rPr>
              <a:t>Major HSSE Challenges</a:t>
            </a:r>
          </a:p>
          <a:p>
            <a:pPr marL="342900" indent="-342900" eaLnBrk="0" hangingPunct="0">
              <a:spcBef>
                <a:spcPct val="20000"/>
              </a:spcBef>
              <a:buSzPct val="85000"/>
            </a:pPr>
            <a:endParaRPr lang="en-US" sz="2400" u="none">
              <a:solidFill>
                <a:schemeClr val="tx1"/>
              </a:solidFill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SzPct val="85000"/>
            </a:pPr>
            <a:r>
              <a:rPr lang="en-US" sz="2400" u="none">
                <a:solidFill>
                  <a:schemeClr val="tx1"/>
                </a:solidFill>
                <a:latin typeface="Arial" charset="0"/>
              </a:rPr>
              <a:t>Keeping 600+ Solar people in EAME safe….+ visitors</a:t>
            </a:r>
          </a:p>
          <a:p>
            <a:pPr marL="342900" indent="-342900" eaLnBrk="0" hangingPunct="0">
              <a:spcBef>
                <a:spcPct val="20000"/>
              </a:spcBef>
              <a:buSzPct val="85000"/>
              <a:buFontTx/>
              <a:buChar char="•"/>
            </a:pPr>
            <a:endParaRPr lang="en-US" sz="2400" u="none">
              <a:solidFill>
                <a:schemeClr val="tx1"/>
              </a:solidFill>
              <a:latin typeface="Arial" charset="0"/>
            </a:endParaRPr>
          </a:p>
          <a:p>
            <a:pPr marL="2057400" lvl="4" indent="-228600" eaLnBrk="0" hangingPunct="0">
              <a:spcBef>
                <a:spcPct val="20000"/>
              </a:spcBef>
              <a:buSzPct val="70000"/>
              <a:buFont typeface="Wingdings" pitchFamily="2" charset="2"/>
              <a:buChar char="n"/>
            </a:pPr>
            <a:r>
              <a:rPr lang="en-US" sz="2400" u="none">
                <a:solidFill>
                  <a:schemeClr val="tx1"/>
                </a:solidFill>
                <a:latin typeface="Arial" charset="0"/>
              </a:rPr>
              <a:t>Cultural Differences</a:t>
            </a:r>
          </a:p>
          <a:p>
            <a:pPr marL="2057400" lvl="4" indent="-228600" eaLnBrk="0" hangingPunct="0">
              <a:spcBef>
                <a:spcPct val="20000"/>
              </a:spcBef>
              <a:buSzPct val="70000"/>
              <a:buFont typeface="Wingdings" pitchFamily="2" charset="2"/>
              <a:buChar char="n"/>
            </a:pPr>
            <a:r>
              <a:rPr lang="en-US" sz="2400" u="none">
                <a:solidFill>
                  <a:schemeClr val="tx1"/>
                </a:solidFill>
                <a:latin typeface="Arial" charset="0"/>
              </a:rPr>
              <a:t>Customer Practices</a:t>
            </a:r>
          </a:p>
          <a:p>
            <a:pPr marL="2057400" lvl="4" indent="-228600" eaLnBrk="0" hangingPunct="0">
              <a:spcBef>
                <a:spcPct val="20000"/>
              </a:spcBef>
              <a:buSzPct val="70000"/>
              <a:buFont typeface="Wingdings" pitchFamily="2" charset="2"/>
              <a:buChar char="n"/>
            </a:pPr>
            <a:r>
              <a:rPr lang="en-US" sz="2400" u="none">
                <a:solidFill>
                  <a:schemeClr val="tx1"/>
                </a:solidFill>
                <a:latin typeface="Arial" charset="0"/>
              </a:rPr>
              <a:t>Travel Safety and Security</a:t>
            </a:r>
          </a:p>
          <a:p>
            <a:pPr marL="342900" indent="-342900" eaLnBrk="0" hangingPunct="0">
              <a:spcBef>
                <a:spcPct val="20000"/>
              </a:spcBef>
              <a:buSzPct val="85000"/>
              <a:buFontTx/>
              <a:buChar char="•"/>
            </a:pPr>
            <a:endParaRPr lang="en-US" sz="2400" u="none">
              <a:solidFill>
                <a:schemeClr val="tx1"/>
              </a:solidFill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SzPct val="85000"/>
              <a:buFontTx/>
              <a:buChar char="•"/>
            </a:pPr>
            <a:endParaRPr lang="en-US" sz="2400" u="none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580625" name="Group 17"/>
          <p:cNvGrpSpPr>
            <a:grpSpLocks/>
          </p:cNvGrpSpPr>
          <p:nvPr/>
        </p:nvGrpSpPr>
        <p:grpSpPr bwMode="auto">
          <a:xfrm>
            <a:off x="0" y="-192088"/>
            <a:ext cx="9601200" cy="7126288"/>
            <a:chOff x="-864" y="1488"/>
            <a:chExt cx="6048" cy="4489"/>
          </a:xfrm>
        </p:grpSpPr>
        <p:pic>
          <p:nvPicPr>
            <p:cNvPr id="2" name="Picture 8" descr="C:\Documents and Settings\d44316\My Documents\My Pictures\Solar Photos\Nigeria March 2008\P1000096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64" y="3745"/>
              <a:ext cx="2976" cy="2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0626" name="Picture 9" descr="C:\Documents and Settings\d44316\My Documents\My Pictures\Solar Photos\Yemen Jannah Hunt Sept 2009\Yemen Jannah Hunt 064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864" y="3917"/>
              <a:ext cx="2976" cy="2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580618" name="Object 10"/>
            <p:cNvGraphicFramePr>
              <a:graphicFrameLocks noChangeAspect="1"/>
            </p:cNvGraphicFramePr>
            <p:nvPr/>
          </p:nvGraphicFramePr>
          <p:xfrm>
            <a:off x="-864" y="1488"/>
            <a:ext cx="2976" cy="2431"/>
          </p:xfrm>
          <a:graphic>
            <a:graphicData uri="http://schemas.openxmlformats.org/presentationml/2006/ole">
              <p:oleObj spid="_x0000_s580618" name="Photo Editor Photo" r:id="rId6" imgW="12193702" imgH="9142857" progId="">
                <p:embed/>
              </p:oleObj>
            </a:graphicData>
          </a:graphic>
        </p:graphicFrame>
        <p:graphicFrame>
          <p:nvGraphicFramePr>
            <p:cNvPr id="580619" name="Object 11"/>
            <p:cNvGraphicFramePr>
              <a:graphicFrameLocks noChangeAspect="1"/>
            </p:cNvGraphicFramePr>
            <p:nvPr/>
          </p:nvGraphicFramePr>
          <p:xfrm>
            <a:off x="2112" y="1609"/>
            <a:ext cx="3072" cy="2304"/>
          </p:xfrm>
          <a:graphic>
            <a:graphicData uri="http://schemas.openxmlformats.org/presentationml/2006/ole">
              <p:oleObj spid="_x0000_s580619" name="Photo Editor Photo" r:id="rId7" imgW="6095238" imgH="4571429" progId="">
                <p:embed/>
              </p:oleObj>
            </a:graphicData>
          </a:graphic>
        </p:graphicFrame>
      </p:grpSp>
      <p:pic>
        <p:nvPicPr>
          <p:cNvPr id="58061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372600" cy="731520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  <p:pic>
        <p:nvPicPr>
          <p:cNvPr id="580614" name="Picture 6" descr="C:\Documents and Settings\d44316\My Documents\Incident Management Team\CMT Training\Nigeria Kidnap Sparrows ppt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11811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0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0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0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0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0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0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80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0611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2350" y="1600200"/>
            <a:ext cx="7664450" cy="4484688"/>
          </a:xfrm>
        </p:spPr>
        <p:txBody>
          <a:bodyPr/>
          <a:lstStyle/>
          <a:p>
            <a:r>
              <a:rPr lang="en-GB" sz="2800" smtClean="0"/>
              <a:t>Safety Management System</a:t>
            </a:r>
          </a:p>
          <a:p>
            <a:r>
              <a:rPr lang="en-GB" sz="2800" smtClean="0"/>
              <a:t>HSSE Training</a:t>
            </a:r>
          </a:p>
          <a:p>
            <a:r>
              <a:rPr lang="en-GB" sz="2800" smtClean="0"/>
              <a:t>Customer HSSE Cooperation and Liaison</a:t>
            </a:r>
          </a:p>
          <a:p>
            <a:r>
              <a:rPr lang="en-GB" sz="2800" smtClean="0"/>
              <a:t>Corporate Management Support</a:t>
            </a:r>
          </a:p>
          <a:p>
            <a:r>
              <a:rPr lang="en-GB" sz="2800" smtClean="0"/>
              <a:t>Stop Work Authority</a:t>
            </a:r>
          </a:p>
          <a:p>
            <a:r>
              <a:rPr lang="en-GB" sz="2800" smtClean="0"/>
              <a:t>Emergency Response Planning</a:t>
            </a:r>
          </a:p>
        </p:txBody>
      </p:sp>
      <p:sp>
        <p:nvSpPr>
          <p:cNvPr id="581634" name="Text Box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smtClean="0"/>
              <a:t>Field Operations Risk Mitigation</a:t>
            </a:r>
            <a:endParaRPr lang="en-US" sz="3200" smtClean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36550" y="1752600"/>
            <a:ext cx="7664450" cy="4484688"/>
          </a:xfrm>
        </p:spPr>
        <p:txBody>
          <a:bodyPr/>
          <a:lstStyle/>
          <a:p>
            <a:pPr lvl="1">
              <a:buFontTx/>
              <a:buNone/>
            </a:pPr>
            <a:r>
              <a:rPr lang="en-GB" sz="2800" smtClean="0"/>
              <a:t>HSSE Management System</a:t>
            </a:r>
          </a:p>
          <a:p>
            <a:pPr lvl="2"/>
            <a:r>
              <a:rPr lang="en-GB" sz="2800" smtClean="0"/>
              <a:t>OHSAS 18001</a:t>
            </a:r>
          </a:p>
          <a:p>
            <a:pPr lvl="2"/>
            <a:r>
              <a:rPr lang="en-GB" sz="2800" smtClean="0"/>
              <a:t>Certified by DNV and FPAL</a:t>
            </a:r>
          </a:p>
          <a:p>
            <a:pPr lvl="2"/>
            <a:r>
              <a:rPr lang="en-GB" sz="2800" smtClean="0"/>
              <a:t>Incident Reporting and Investigation</a:t>
            </a:r>
          </a:p>
          <a:p>
            <a:pPr lvl="2"/>
            <a:r>
              <a:rPr lang="en-GB" sz="2800" smtClean="0"/>
              <a:t>Stop Work Authority </a:t>
            </a:r>
          </a:p>
          <a:p>
            <a:pPr lvl="2"/>
            <a:r>
              <a:rPr lang="en-GB" sz="2800" smtClean="0"/>
              <a:t>Risk Assessment </a:t>
            </a:r>
          </a:p>
          <a:p>
            <a:pPr lvl="2"/>
            <a:endParaRPr lang="en-GB" sz="2800" smtClean="0"/>
          </a:p>
        </p:txBody>
      </p:sp>
      <p:sp>
        <p:nvSpPr>
          <p:cNvPr id="582658" name="Text Box 3"/>
          <p:cNvSpPr txBox="1">
            <a:spLocks noChangeArrowheads="1"/>
          </p:cNvSpPr>
          <p:nvPr/>
        </p:nvSpPr>
        <p:spPr bwMode="auto">
          <a:xfrm>
            <a:off x="1828800" y="487363"/>
            <a:ext cx="7315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3200" b="1" u="none">
                <a:solidFill>
                  <a:schemeClr val="tx1"/>
                </a:solidFill>
                <a:latin typeface="Arial" charset="0"/>
              </a:rPr>
              <a:t>Solar Turbines Field Operations HSSE Management System</a:t>
            </a:r>
            <a:endParaRPr lang="en-US" sz="3200" b="1" u="none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8265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4019550"/>
            <a:ext cx="3100388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266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5100" y="1905000"/>
            <a:ext cx="5969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706" name="Picture 2" descr="0136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838200"/>
            <a:ext cx="2836863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5846763" cy="30353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smtClean="0"/>
              <a:t>Three Types of Risk Assessment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 smtClean="0"/>
          </a:p>
          <a:p>
            <a:pPr>
              <a:lnSpc>
                <a:spcPct val="90000"/>
              </a:lnSpc>
            </a:pPr>
            <a:r>
              <a:rPr lang="en-US" sz="2800" smtClean="0"/>
              <a:t>Travel Risk Assessment </a:t>
            </a:r>
          </a:p>
          <a:p>
            <a:pPr>
              <a:lnSpc>
                <a:spcPct val="90000"/>
              </a:lnSpc>
            </a:pPr>
            <a:endParaRPr lang="en-US" sz="2800" smtClean="0"/>
          </a:p>
          <a:p>
            <a:pPr>
              <a:lnSpc>
                <a:spcPct val="90000"/>
              </a:lnSpc>
            </a:pPr>
            <a:r>
              <a:rPr lang="en-US" sz="2800" smtClean="0"/>
              <a:t>Workplace Hazard Assessment (WHA)</a:t>
            </a:r>
          </a:p>
          <a:p>
            <a:pPr lvl="1">
              <a:lnSpc>
                <a:spcPct val="90000"/>
              </a:lnSpc>
            </a:pPr>
            <a:r>
              <a:rPr lang="en-US" sz="2800" smtClean="0"/>
              <a:t>Site Hazards (including getting to site)</a:t>
            </a:r>
          </a:p>
          <a:p>
            <a:pPr lvl="1">
              <a:lnSpc>
                <a:spcPct val="90000"/>
              </a:lnSpc>
            </a:pPr>
            <a:endParaRPr lang="en-US" sz="2800" smtClean="0"/>
          </a:p>
          <a:p>
            <a:pPr>
              <a:lnSpc>
                <a:spcPct val="90000"/>
              </a:lnSpc>
            </a:pPr>
            <a:r>
              <a:rPr lang="en-US" sz="2800" smtClean="0"/>
              <a:t>Task Risk Assessment (TRA)</a:t>
            </a:r>
          </a:p>
          <a:p>
            <a:pPr lvl="1">
              <a:lnSpc>
                <a:spcPct val="90000"/>
              </a:lnSpc>
            </a:pPr>
            <a:r>
              <a:rPr lang="en-US" sz="2800" smtClean="0"/>
              <a:t>Task Hazards             </a:t>
            </a:r>
          </a:p>
        </p:txBody>
      </p:sp>
      <p:sp>
        <p:nvSpPr>
          <p:cNvPr id="583683" name="Rectangle 4"/>
          <p:cNvSpPr>
            <a:spLocks noChangeArrowheads="1"/>
          </p:cNvSpPr>
          <p:nvPr/>
        </p:nvSpPr>
        <p:spPr bwMode="auto">
          <a:xfrm>
            <a:off x="2349500" y="115888"/>
            <a:ext cx="66675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r>
              <a:rPr lang="en-US" sz="2800" b="1" u="none">
                <a:solidFill>
                  <a:schemeClr val="tx1"/>
                </a:solidFill>
                <a:latin typeface="Arial" charset="0"/>
              </a:rPr>
              <a:t>Field Operations Risk Assessments</a:t>
            </a:r>
          </a:p>
        </p:txBody>
      </p:sp>
      <p:pic>
        <p:nvPicPr>
          <p:cNvPr id="584709" name="Picture 5" descr="013632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3886200"/>
            <a:ext cx="3276600" cy="2406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4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84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84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84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84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84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707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Rectangle 2"/>
          <p:cNvSpPr>
            <a:spLocks/>
          </p:cNvSpPr>
          <p:nvPr/>
        </p:nvSpPr>
        <p:spPr bwMode="auto">
          <a:xfrm>
            <a:off x="2951163" y="5100638"/>
            <a:ext cx="3730625" cy="5683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0" tIns="0" rIns="0" bIns="0" anchor="ctr"/>
          <a:lstStyle/>
          <a:p>
            <a:pPr eaLnBrk="0" hangingPunct="0">
              <a:spcBef>
                <a:spcPct val="20000"/>
              </a:spcBef>
              <a:buSzPct val="85000"/>
            </a:pPr>
            <a:r>
              <a:rPr lang="en-US" b="1" u="none">
                <a:solidFill>
                  <a:schemeClr val="tx1"/>
                </a:solidFill>
                <a:latin typeface="Arial" charset="0"/>
              </a:rPr>
              <a:t>Communications</a:t>
            </a:r>
          </a:p>
        </p:txBody>
      </p:sp>
      <p:sp>
        <p:nvSpPr>
          <p:cNvPr id="585730" name="Rectangle 3"/>
          <p:cNvSpPr>
            <a:spLocks/>
          </p:cNvSpPr>
          <p:nvPr/>
        </p:nvSpPr>
        <p:spPr bwMode="auto">
          <a:xfrm>
            <a:off x="2955925" y="4491038"/>
            <a:ext cx="3730625" cy="5683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0" tIns="0" rIns="0" bIns="0" anchor="ctr"/>
          <a:lstStyle/>
          <a:p>
            <a:pPr eaLnBrk="0" hangingPunct="0">
              <a:spcBef>
                <a:spcPct val="20000"/>
              </a:spcBef>
              <a:buSzPct val="85000"/>
            </a:pPr>
            <a:r>
              <a:rPr lang="en-US" b="1" u="none">
                <a:solidFill>
                  <a:schemeClr val="tx1"/>
                </a:solidFill>
                <a:latin typeface="Arial" charset="0"/>
              </a:rPr>
              <a:t>Adverse Weather</a:t>
            </a:r>
          </a:p>
        </p:txBody>
      </p:sp>
      <p:sp>
        <p:nvSpPr>
          <p:cNvPr id="585731" name="Rectangle 4"/>
          <p:cNvSpPr>
            <a:spLocks/>
          </p:cNvSpPr>
          <p:nvPr/>
        </p:nvSpPr>
        <p:spPr bwMode="auto">
          <a:xfrm>
            <a:off x="2960688" y="3881438"/>
            <a:ext cx="3730625" cy="5683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0" tIns="0" rIns="0" bIns="0" anchor="ctr"/>
          <a:lstStyle/>
          <a:p>
            <a:pPr eaLnBrk="0" hangingPunct="0">
              <a:spcBef>
                <a:spcPct val="20000"/>
              </a:spcBef>
              <a:buSzPct val="85000"/>
            </a:pPr>
            <a:r>
              <a:rPr lang="en-US" b="1" u="none">
                <a:solidFill>
                  <a:schemeClr val="tx1"/>
                </a:solidFill>
                <a:latin typeface="Arial" charset="0"/>
              </a:rPr>
              <a:t>Local Wildlife</a:t>
            </a:r>
          </a:p>
        </p:txBody>
      </p:sp>
      <p:sp>
        <p:nvSpPr>
          <p:cNvPr id="585732" name="Rectangle 5"/>
          <p:cNvSpPr>
            <a:spLocks/>
          </p:cNvSpPr>
          <p:nvPr/>
        </p:nvSpPr>
        <p:spPr bwMode="auto">
          <a:xfrm>
            <a:off x="2960688" y="3267075"/>
            <a:ext cx="3730625" cy="5683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0" tIns="0" rIns="0" bIns="0" anchor="ctr"/>
          <a:lstStyle/>
          <a:p>
            <a:pPr eaLnBrk="0" hangingPunct="0">
              <a:spcBef>
                <a:spcPct val="20000"/>
              </a:spcBef>
              <a:buSzPct val="85000"/>
            </a:pPr>
            <a:r>
              <a:rPr lang="en-US" b="1" u="none">
                <a:solidFill>
                  <a:schemeClr val="tx1"/>
                </a:solidFill>
                <a:latin typeface="Arial" charset="0"/>
              </a:rPr>
              <a:t>Food and Water</a:t>
            </a:r>
          </a:p>
        </p:txBody>
      </p:sp>
      <p:sp>
        <p:nvSpPr>
          <p:cNvPr id="585733" name="Rectangle 6"/>
          <p:cNvSpPr>
            <a:spLocks/>
          </p:cNvSpPr>
          <p:nvPr/>
        </p:nvSpPr>
        <p:spPr bwMode="auto">
          <a:xfrm>
            <a:off x="2965450" y="2657475"/>
            <a:ext cx="3730625" cy="5683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0" tIns="0" rIns="0" bIns="0" anchor="ctr"/>
          <a:lstStyle/>
          <a:p>
            <a:pPr eaLnBrk="0" hangingPunct="0">
              <a:spcBef>
                <a:spcPct val="20000"/>
              </a:spcBef>
              <a:buSzPct val="85000"/>
            </a:pPr>
            <a:r>
              <a:rPr lang="en-US" b="1" u="none">
                <a:solidFill>
                  <a:schemeClr val="tx1"/>
                </a:solidFill>
                <a:latin typeface="Arial" charset="0"/>
              </a:rPr>
              <a:t>Site Accommodation</a:t>
            </a:r>
          </a:p>
        </p:txBody>
      </p:sp>
      <p:sp>
        <p:nvSpPr>
          <p:cNvPr id="585734" name="Rectangle 7"/>
          <p:cNvSpPr>
            <a:spLocks/>
          </p:cNvSpPr>
          <p:nvPr/>
        </p:nvSpPr>
        <p:spPr bwMode="auto">
          <a:xfrm>
            <a:off x="2965450" y="2057400"/>
            <a:ext cx="3730625" cy="5683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0" tIns="0" rIns="0" bIns="0" anchor="ctr"/>
          <a:lstStyle/>
          <a:p>
            <a:pPr eaLnBrk="0" hangingPunct="0">
              <a:spcBef>
                <a:spcPct val="20000"/>
              </a:spcBef>
              <a:buSzPct val="85000"/>
            </a:pPr>
            <a:r>
              <a:rPr lang="en-GB" b="1" u="none">
                <a:solidFill>
                  <a:schemeClr val="tx1"/>
                </a:solidFill>
                <a:latin typeface="Arial" charset="0"/>
              </a:rPr>
              <a:t>Security</a:t>
            </a:r>
            <a:endParaRPr lang="en-US" b="1" u="none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85735" name="Rectangle 8"/>
          <p:cNvSpPr>
            <a:spLocks/>
          </p:cNvSpPr>
          <p:nvPr/>
        </p:nvSpPr>
        <p:spPr bwMode="auto">
          <a:xfrm>
            <a:off x="2384425" y="1447800"/>
            <a:ext cx="590550" cy="568325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0" tIns="0" rIns="0" bIns="0" anchor="ctr"/>
          <a:lstStyle/>
          <a:p>
            <a:pPr eaLnBrk="0" hangingPunct="0">
              <a:spcBef>
                <a:spcPct val="20000"/>
              </a:spcBef>
              <a:buSzPct val="85000"/>
            </a:pPr>
            <a:r>
              <a:rPr lang="en-US" b="1" u="none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585736" name="Rectangle 9"/>
          <p:cNvSpPr>
            <a:spLocks/>
          </p:cNvSpPr>
          <p:nvPr/>
        </p:nvSpPr>
        <p:spPr bwMode="auto">
          <a:xfrm>
            <a:off x="2970213" y="1447800"/>
            <a:ext cx="3730625" cy="5683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0" tIns="0" rIns="0" bIns="0" anchor="ctr"/>
          <a:lstStyle/>
          <a:p>
            <a:pPr eaLnBrk="0" hangingPunct="0">
              <a:spcBef>
                <a:spcPct val="20000"/>
              </a:spcBef>
              <a:buSzPct val="85000"/>
            </a:pPr>
            <a:r>
              <a:rPr lang="en-US" b="1" u="none">
                <a:solidFill>
                  <a:schemeClr val="tx1"/>
                </a:solidFill>
                <a:latin typeface="Arial" charset="0"/>
              </a:rPr>
              <a:t>Air &amp; Car Travel</a:t>
            </a:r>
          </a:p>
        </p:txBody>
      </p:sp>
      <p:pic>
        <p:nvPicPr>
          <p:cNvPr id="585737" name="Picture 10" descr="Adverse Weathe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51538" y="4505325"/>
            <a:ext cx="642937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5738" name="Picture 11" descr="Communication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53125" y="5113338"/>
            <a:ext cx="63976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5739" name="Picture 12" descr="Route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67413" y="2071688"/>
            <a:ext cx="6397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5740" name="Picture 13" descr="Site Accommodation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67413" y="2679700"/>
            <a:ext cx="63976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5741" name="Picture 14" descr="Travel Safety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73763" y="1450975"/>
            <a:ext cx="63976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5742" name="Picture 15" descr="Food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9950" y="3292475"/>
            <a:ext cx="6397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5743" name="Rectangle 16"/>
          <p:cNvSpPr>
            <a:spLocks noChangeArrowheads="1"/>
          </p:cNvSpPr>
          <p:nvPr/>
        </p:nvSpPr>
        <p:spPr bwMode="auto">
          <a:xfrm>
            <a:off x="2349500" y="390525"/>
            <a:ext cx="66675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r>
              <a:rPr lang="en-US" sz="2800" b="1" u="none">
                <a:solidFill>
                  <a:schemeClr val="tx1"/>
                </a:solidFill>
                <a:latin typeface="Arial" charset="0"/>
              </a:rPr>
              <a:t>Travel Risk Assessment </a:t>
            </a:r>
          </a:p>
        </p:txBody>
      </p:sp>
      <p:pic>
        <p:nvPicPr>
          <p:cNvPr id="585744" name="Picture 17" descr="Wildlif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37250" y="3892550"/>
            <a:ext cx="6397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5745" name="Rectangle 18"/>
          <p:cNvSpPr>
            <a:spLocks/>
          </p:cNvSpPr>
          <p:nvPr/>
        </p:nvSpPr>
        <p:spPr bwMode="auto">
          <a:xfrm>
            <a:off x="2386013" y="2057400"/>
            <a:ext cx="577850" cy="568325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0" tIns="0" rIns="0" bIns="0" anchor="ctr"/>
          <a:lstStyle/>
          <a:p>
            <a:pPr eaLnBrk="0" hangingPunct="0">
              <a:spcBef>
                <a:spcPct val="20000"/>
              </a:spcBef>
              <a:buSzPct val="85000"/>
            </a:pPr>
            <a:r>
              <a:rPr lang="en-US" b="1" u="none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585746" name="Rectangle 19"/>
          <p:cNvSpPr>
            <a:spLocks/>
          </p:cNvSpPr>
          <p:nvPr/>
        </p:nvSpPr>
        <p:spPr bwMode="auto">
          <a:xfrm>
            <a:off x="2386013" y="2657475"/>
            <a:ext cx="577850" cy="568325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0" tIns="0" rIns="0" bIns="0" anchor="ctr"/>
          <a:lstStyle/>
          <a:p>
            <a:pPr eaLnBrk="0" hangingPunct="0">
              <a:spcBef>
                <a:spcPct val="20000"/>
              </a:spcBef>
              <a:buSzPct val="85000"/>
            </a:pPr>
            <a:r>
              <a:rPr lang="en-US" b="1" u="none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585747" name="Rectangle 20"/>
          <p:cNvSpPr>
            <a:spLocks/>
          </p:cNvSpPr>
          <p:nvPr/>
        </p:nvSpPr>
        <p:spPr bwMode="auto">
          <a:xfrm>
            <a:off x="2381250" y="3267075"/>
            <a:ext cx="590550" cy="568325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0" tIns="0" rIns="0" bIns="0" anchor="ctr"/>
          <a:lstStyle/>
          <a:p>
            <a:pPr eaLnBrk="0" hangingPunct="0">
              <a:spcBef>
                <a:spcPct val="20000"/>
              </a:spcBef>
              <a:buSzPct val="85000"/>
            </a:pPr>
            <a:r>
              <a:rPr lang="en-US" b="1" u="none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585748" name="Rectangle 21"/>
          <p:cNvSpPr>
            <a:spLocks/>
          </p:cNvSpPr>
          <p:nvPr/>
        </p:nvSpPr>
        <p:spPr bwMode="auto">
          <a:xfrm>
            <a:off x="2378075" y="3881438"/>
            <a:ext cx="596900" cy="568325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0" tIns="0" rIns="0" bIns="0" anchor="ctr"/>
          <a:lstStyle/>
          <a:p>
            <a:pPr eaLnBrk="0" hangingPunct="0">
              <a:spcBef>
                <a:spcPct val="20000"/>
              </a:spcBef>
              <a:buSzPct val="85000"/>
            </a:pPr>
            <a:r>
              <a:rPr lang="en-US" b="1" u="none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585749" name="Rectangle 22"/>
          <p:cNvSpPr>
            <a:spLocks/>
          </p:cNvSpPr>
          <p:nvPr/>
        </p:nvSpPr>
        <p:spPr bwMode="auto">
          <a:xfrm>
            <a:off x="2382838" y="4491038"/>
            <a:ext cx="584200" cy="568325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0" tIns="0" rIns="0" bIns="0" anchor="ctr"/>
          <a:lstStyle/>
          <a:p>
            <a:pPr eaLnBrk="0" hangingPunct="0">
              <a:spcBef>
                <a:spcPct val="20000"/>
              </a:spcBef>
              <a:buSzPct val="85000"/>
            </a:pPr>
            <a:r>
              <a:rPr lang="en-US" b="1" u="none">
                <a:solidFill>
                  <a:srgbClr val="FFFFFF"/>
                </a:solidFill>
                <a:latin typeface="Arial" charset="0"/>
              </a:rPr>
              <a:t>6</a:t>
            </a:r>
          </a:p>
        </p:txBody>
      </p:sp>
      <p:sp>
        <p:nvSpPr>
          <p:cNvPr id="585750" name="Rectangle 23"/>
          <p:cNvSpPr>
            <a:spLocks/>
          </p:cNvSpPr>
          <p:nvPr/>
        </p:nvSpPr>
        <p:spPr bwMode="auto">
          <a:xfrm>
            <a:off x="2378075" y="5100638"/>
            <a:ext cx="584200" cy="568325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0" tIns="0" rIns="0" bIns="0" anchor="ctr"/>
          <a:lstStyle/>
          <a:p>
            <a:pPr eaLnBrk="0" hangingPunct="0">
              <a:spcBef>
                <a:spcPct val="20000"/>
              </a:spcBef>
              <a:buSzPct val="85000"/>
            </a:pPr>
            <a:r>
              <a:rPr lang="en-US" b="1" u="none">
                <a:solidFill>
                  <a:srgbClr val="FFFFFF"/>
                </a:solidFill>
                <a:latin typeface="Arial" charset="0"/>
              </a:rPr>
              <a:t>7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777" name="Picture 2" descr="013609"/>
          <p:cNvPicPr>
            <a:picLocks noChangeAspect="1" noChangeArrowheads="1"/>
          </p:cNvPicPr>
          <p:nvPr/>
        </p:nvPicPr>
        <p:blipFill>
          <a:blip r:embed="rId3">
            <a:lum bright="50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9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777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662238"/>
            <a:ext cx="3810000" cy="3738562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000" b="1" smtClean="0"/>
              <a:t>Location 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000" b="1" smtClean="0"/>
              <a:t>Adjacent work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000" b="1" smtClean="0"/>
              <a:t>Build standards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000" b="1" smtClean="0"/>
              <a:t>Is country or area safe?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000" b="1" smtClean="0"/>
              <a:t>Mode of travel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000" b="1" smtClean="0"/>
              <a:t>Security - Need to be met?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000" b="1" smtClean="0"/>
              <a:t>Phone numbers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000" b="1" smtClean="0"/>
              <a:t>Emergency Plan for site?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000" b="1" smtClean="0"/>
              <a:t>HSSE system on site?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000" b="1" smtClean="0"/>
              <a:t>Site housekeeping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000" b="1" smtClean="0"/>
              <a:t>Safety meetings?</a:t>
            </a:r>
          </a:p>
        </p:txBody>
      </p:sp>
      <p:sp>
        <p:nvSpPr>
          <p:cNvPr id="58777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590800"/>
            <a:ext cx="3810000" cy="3738563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1800" b="1" smtClean="0"/>
              <a:t>Permit to work and LOTO systems?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1800" b="1" smtClean="0"/>
              <a:t>Do workers use PPE?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1800" b="1" smtClean="0"/>
              <a:t>Safety Orientation?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1800" b="1" smtClean="0"/>
              <a:t>Condition of safety equipment?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1800" b="1" smtClean="0"/>
              <a:t>Are unsafe conditions or acts followed up?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1800" b="1" smtClean="0"/>
              <a:t>Evacuation drills?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1800" b="1" smtClean="0"/>
              <a:t>Medical Clinic and first aid?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1800" b="1" smtClean="0"/>
              <a:t>Accommodation clean?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1800" b="1" smtClean="0"/>
              <a:t>H</a:t>
            </a:r>
            <a:r>
              <a:rPr lang="en-US" sz="1800" b="1" baseline="-25000" smtClean="0"/>
              <a:t>2</a:t>
            </a:r>
            <a:r>
              <a:rPr lang="en-US" sz="1800" b="1" smtClean="0"/>
              <a:t>S on site?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1800" b="1" smtClean="0"/>
              <a:t>Others??       </a:t>
            </a:r>
          </a:p>
        </p:txBody>
      </p:sp>
      <p:sp>
        <p:nvSpPr>
          <p:cNvPr id="586757" name="Rectangle 5"/>
          <p:cNvSpPr>
            <a:spLocks noChangeArrowheads="1"/>
          </p:cNvSpPr>
          <p:nvPr/>
        </p:nvSpPr>
        <p:spPr bwMode="auto">
          <a:xfrm>
            <a:off x="495300" y="998538"/>
            <a:ext cx="6792913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folHlink"/>
            </a:outerShdw>
          </a:effec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SzPct val="85000"/>
              <a:buFontTx/>
              <a:buChar char="•"/>
              <a:defRPr/>
            </a:pPr>
            <a:r>
              <a:rPr lang="en-US" sz="2000" b="1" u="none">
                <a:solidFill>
                  <a:schemeClr val="tx1"/>
                </a:solidFill>
                <a:latin typeface="Arial" charset="0"/>
              </a:rPr>
              <a:t>Completed before going to site</a:t>
            </a:r>
          </a:p>
          <a:p>
            <a:pPr marL="342900" indent="-342900" eaLnBrk="0" hangingPunct="0">
              <a:spcBef>
                <a:spcPct val="20000"/>
              </a:spcBef>
              <a:buSzPct val="85000"/>
              <a:buFontTx/>
              <a:buChar char="•"/>
              <a:defRPr/>
            </a:pPr>
            <a:r>
              <a:rPr lang="en-US" sz="2000" b="1" u="none">
                <a:solidFill>
                  <a:schemeClr val="tx1"/>
                </a:solidFill>
                <a:latin typeface="Arial" charset="0"/>
              </a:rPr>
              <a:t>Validated when on site</a:t>
            </a:r>
          </a:p>
          <a:p>
            <a:pPr marL="342900" indent="-342900" eaLnBrk="0" hangingPunct="0">
              <a:spcBef>
                <a:spcPct val="20000"/>
              </a:spcBef>
              <a:buSzPct val="85000"/>
              <a:buFontTx/>
              <a:buChar char="•"/>
              <a:defRPr/>
            </a:pPr>
            <a:r>
              <a:rPr lang="en-US" sz="2000" b="1" u="none">
                <a:solidFill>
                  <a:schemeClr val="tx1"/>
                </a:solidFill>
                <a:latin typeface="Arial" charset="0"/>
              </a:rPr>
              <a:t>Assesses all general site hazards - including travel</a:t>
            </a:r>
          </a:p>
          <a:p>
            <a:pPr marL="342900" indent="-342900" eaLnBrk="0" hangingPunct="0">
              <a:spcBef>
                <a:spcPct val="20000"/>
              </a:spcBef>
              <a:buSzPct val="85000"/>
              <a:defRPr/>
            </a:pPr>
            <a:endParaRPr lang="en-US" sz="2000" b="1" u="none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87781" name="Rectangle 6"/>
          <p:cNvSpPr>
            <a:spLocks noChangeArrowheads="1"/>
          </p:cNvSpPr>
          <p:nvPr/>
        </p:nvSpPr>
        <p:spPr bwMode="auto">
          <a:xfrm>
            <a:off x="2349500" y="115888"/>
            <a:ext cx="66675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r>
              <a:rPr lang="en-US" sz="2800" b="1" u="none">
                <a:solidFill>
                  <a:schemeClr val="tx1"/>
                </a:solidFill>
                <a:latin typeface="Arial" charset="0"/>
              </a:rPr>
              <a:t>Workplace Hazard Assessment - WHA</a:t>
            </a:r>
          </a:p>
        </p:txBody>
      </p:sp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39700" y="1600200"/>
            <a:ext cx="5505450" cy="4856163"/>
          </a:xfrm>
        </p:spPr>
        <p:txBody>
          <a:bodyPr/>
          <a:lstStyle/>
          <a:p>
            <a:pPr marL="115888" indent="-115888">
              <a:buClr>
                <a:srgbClr val="0066FF"/>
              </a:buClr>
              <a:buFontTx/>
              <a:buNone/>
            </a:pPr>
            <a:r>
              <a:rPr lang="en-US" b="1" smtClean="0"/>
              <a:t>Solar uses a standard risk</a:t>
            </a:r>
          </a:p>
          <a:p>
            <a:pPr marL="115888" indent="-115888">
              <a:buClr>
                <a:srgbClr val="0066FF"/>
              </a:buClr>
              <a:buFontTx/>
              <a:buNone/>
            </a:pPr>
            <a:r>
              <a:rPr lang="en-US" b="1" smtClean="0"/>
              <a:t>matrix to assess and categorize risk:</a:t>
            </a:r>
          </a:p>
          <a:p>
            <a:pPr marL="115888" indent="-115888">
              <a:buClr>
                <a:srgbClr val="0066FF"/>
              </a:buClr>
              <a:buFontTx/>
              <a:buNone/>
            </a:pPr>
            <a:endParaRPr lang="en-US" b="1" smtClean="0"/>
          </a:p>
          <a:p>
            <a:pPr marL="115888" indent="-115888">
              <a:buClr>
                <a:srgbClr val="0066FF"/>
              </a:buClr>
              <a:buFontTx/>
              <a:buNone/>
            </a:pPr>
            <a:r>
              <a:rPr lang="en-US" b="1" u="sng" smtClean="0"/>
              <a:t>Severity x Probability</a:t>
            </a:r>
          </a:p>
          <a:p>
            <a:pPr marL="115888" indent="-115888">
              <a:buClr>
                <a:srgbClr val="0066FF"/>
              </a:buClr>
              <a:buFontTx/>
              <a:buNone/>
            </a:pPr>
            <a:endParaRPr lang="en-US" b="1" u="sng" smtClean="0"/>
          </a:p>
          <a:p>
            <a:pPr marL="461963" lvl="1" indent="-231775">
              <a:buFontTx/>
              <a:buChar char="-"/>
            </a:pPr>
            <a:r>
              <a:rPr lang="en-US" b="1" smtClean="0"/>
              <a:t>Low Risk </a:t>
            </a:r>
          </a:p>
          <a:p>
            <a:pPr marL="461963" lvl="1" indent="-231775">
              <a:buFontTx/>
              <a:buChar char="-"/>
            </a:pPr>
            <a:endParaRPr lang="en-US" b="1" smtClean="0"/>
          </a:p>
          <a:p>
            <a:pPr marL="461963" lvl="1" indent="-231775">
              <a:buFontTx/>
              <a:buChar char="-"/>
            </a:pPr>
            <a:r>
              <a:rPr lang="en-US" b="1" smtClean="0"/>
              <a:t>Medium Risk</a:t>
            </a:r>
          </a:p>
          <a:p>
            <a:pPr marL="461963" lvl="1" indent="-231775">
              <a:buFontTx/>
              <a:buNone/>
            </a:pPr>
            <a:r>
              <a:rPr lang="en-US" b="1" smtClean="0"/>
              <a:t> </a:t>
            </a:r>
          </a:p>
          <a:p>
            <a:pPr marL="461963" lvl="1" indent="-231775">
              <a:buFontTx/>
              <a:buChar char="-"/>
            </a:pPr>
            <a:endParaRPr lang="en-US" b="1" smtClean="0"/>
          </a:p>
          <a:p>
            <a:pPr marL="461963" lvl="1" indent="-231775">
              <a:buFontTx/>
              <a:buChar char="-"/>
            </a:pPr>
            <a:endParaRPr lang="en-US" b="1" smtClean="0"/>
          </a:p>
          <a:p>
            <a:pPr marL="461963" lvl="1" indent="-231775">
              <a:buFontTx/>
              <a:buChar char="-"/>
            </a:pPr>
            <a:r>
              <a:rPr lang="en-US" b="1" smtClean="0"/>
              <a:t>High Risk  </a:t>
            </a:r>
          </a:p>
        </p:txBody>
      </p:sp>
      <p:sp>
        <p:nvSpPr>
          <p:cNvPr id="589826" name="Rectangle 3"/>
          <p:cNvSpPr>
            <a:spLocks noChangeArrowheads="1"/>
          </p:cNvSpPr>
          <p:nvPr/>
        </p:nvSpPr>
        <p:spPr bwMode="auto">
          <a:xfrm>
            <a:off x="2209800" y="457200"/>
            <a:ext cx="66675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r>
              <a:rPr lang="en-US" sz="3200" b="1" u="none">
                <a:solidFill>
                  <a:schemeClr val="tx1"/>
                </a:solidFill>
                <a:latin typeface="Arial" charset="0"/>
              </a:rPr>
              <a:t> Risk Assessment Matrix  </a:t>
            </a:r>
          </a:p>
        </p:txBody>
      </p:sp>
      <p:sp>
        <p:nvSpPr>
          <p:cNvPr id="589827" name="Text Box 4"/>
          <p:cNvSpPr txBox="1">
            <a:spLocks noChangeArrowheads="1"/>
          </p:cNvSpPr>
          <p:nvPr/>
        </p:nvSpPr>
        <p:spPr bwMode="auto">
          <a:xfrm>
            <a:off x="704850" y="5603875"/>
            <a:ext cx="2343150" cy="33972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spcAft>
                <a:spcPct val="20000"/>
              </a:spcAft>
            </a:pPr>
            <a:r>
              <a:rPr lang="en-US" b="1" u="none">
                <a:solidFill>
                  <a:srgbClr val="FFFF66"/>
                </a:solidFill>
                <a:latin typeface="Arial" charset="0"/>
              </a:rPr>
              <a:t>Work prohibited</a:t>
            </a:r>
            <a:r>
              <a:rPr lang="en-US" u="none">
                <a:solidFill>
                  <a:srgbClr val="FFFF66"/>
                </a:solidFill>
                <a:latin typeface="Arial" charset="0"/>
              </a:rPr>
              <a:t> </a:t>
            </a:r>
          </a:p>
        </p:txBody>
      </p:sp>
      <p:sp>
        <p:nvSpPr>
          <p:cNvPr id="589828" name="Text Box 5"/>
          <p:cNvSpPr txBox="1">
            <a:spLocks noChangeArrowheads="1"/>
          </p:cNvSpPr>
          <p:nvPr/>
        </p:nvSpPr>
        <p:spPr bwMode="auto">
          <a:xfrm>
            <a:off x="704850" y="3622675"/>
            <a:ext cx="1276350" cy="339725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spcAft>
                <a:spcPct val="20000"/>
              </a:spcAft>
            </a:pPr>
            <a:r>
              <a:rPr lang="en-US" b="1" u="none">
                <a:solidFill>
                  <a:schemeClr val="bg1"/>
                </a:solidFill>
                <a:latin typeface="Arial" charset="0"/>
              </a:rPr>
              <a:t>Continue</a:t>
            </a:r>
            <a:r>
              <a:rPr lang="en-US" u="none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sp>
        <p:nvSpPr>
          <p:cNvPr id="589829" name="Text Box 6"/>
          <p:cNvSpPr txBox="1">
            <a:spLocks noChangeArrowheads="1"/>
          </p:cNvSpPr>
          <p:nvPr/>
        </p:nvSpPr>
        <p:spPr bwMode="auto">
          <a:xfrm>
            <a:off x="692150" y="4346575"/>
            <a:ext cx="2543175" cy="835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spcAft>
                <a:spcPct val="20000"/>
              </a:spcAft>
            </a:pPr>
            <a:r>
              <a:rPr lang="en-US" b="1" u="none">
                <a:solidFill>
                  <a:srgbClr val="FF0000"/>
                </a:solidFill>
                <a:latin typeface="Arial" charset="0"/>
              </a:rPr>
              <a:t>Further analysis / mitigation /                  authorization needed </a:t>
            </a:r>
          </a:p>
        </p:txBody>
      </p:sp>
      <p:pic>
        <p:nvPicPr>
          <p:cNvPr id="58983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2975" y="2438400"/>
            <a:ext cx="5534025" cy="3419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022350" y="1992313"/>
            <a:ext cx="7664450" cy="4484687"/>
          </a:xfrm>
        </p:spPr>
        <p:txBody>
          <a:bodyPr/>
          <a:lstStyle/>
          <a:p>
            <a:pPr>
              <a:buFontTx/>
              <a:buNone/>
            </a:pPr>
            <a:r>
              <a:rPr lang="en-GB" sz="2800" smtClean="0"/>
              <a:t>Prior to any deployment of new hires!</a:t>
            </a:r>
          </a:p>
          <a:p>
            <a:pPr lvl="1"/>
            <a:r>
              <a:rPr lang="en-GB" sz="2800" smtClean="0"/>
              <a:t>HSSE Management System training</a:t>
            </a:r>
          </a:p>
          <a:p>
            <a:pPr lvl="2"/>
            <a:r>
              <a:rPr lang="en-GB" sz="2800" smtClean="0"/>
              <a:t> Risk Assessment </a:t>
            </a:r>
          </a:p>
          <a:p>
            <a:pPr lvl="2"/>
            <a:r>
              <a:rPr lang="en-GB" sz="2800" smtClean="0"/>
              <a:t> Incident Reporting and Investigation</a:t>
            </a:r>
          </a:p>
          <a:p>
            <a:pPr lvl="2"/>
            <a:r>
              <a:rPr lang="en-GB" sz="2800" smtClean="0"/>
              <a:t> Permit to Work/Stop Work Authority </a:t>
            </a:r>
          </a:p>
          <a:p>
            <a:pPr lvl="2"/>
            <a:r>
              <a:rPr lang="en-GB" sz="2800" smtClean="0"/>
              <a:t> Travel Safety </a:t>
            </a:r>
          </a:p>
          <a:p>
            <a:pPr lvl="2"/>
            <a:endParaRPr lang="en-GB" sz="2800" smtClean="0"/>
          </a:p>
          <a:p>
            <a:pPr lvl="2"/>
            <a:endParaRPr lang="en-GB" sz="2800" smtClean="0"/>
          </a:p>
        </p:txBody>
      </p:sp>
      <p:sp>
        <p:nvSpPr>
          <p:cNvPr id="591874" name="Text Box 1028"/>
          <p:cNvSpPr txBox="1">
            <a:spLocks noChangeArrowheads="1"/>
          </p:cNvSpPr>
          <p:nvPr/>
        </p:nvSpPr>
        <p:spPr bwMode="auto">
          <a:xfrm>
            <a:off x="1828800" y="487363"/>
            <a:ext cx="7315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3200" b="1" u="none">
                <a:solidFill>
                  <a:schemeClr val="tx1"/>
                </a:solidFill>
                <a:latin typeface="Arial" charset="0"/>
              </a:rPr>
              <a:t>Solar Turbines Field Operations HSSE Training</a:t>
            </a:r>
            <a:endParaRPr lang="en-US" sz="3200" b="1" u="none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NG_template">
  <a:themeElements>
    <a:clrScheme name="NG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G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NG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_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_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Linda's Data:Office Extras:PPT Templates:from Eric:NG_template.pot</Template>
  <TotalTime>9173</TotalTime>
  <Words>529</Words>
  <Application>Microsoft PowerPoint</Application>
  <PresentationFormat>On-screen Show (4:3)</PresentationFormat>
  <Paragraphs>161</Paragraphs>
  <Slides>16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Times New Roman</vt:lpstr>
      <vt:lpstr>Arial</vt:lpstr>
      <vt:lpstr>Wingdings</vt:lpstr>
      <vt:lpstr>Helv</vt:lpstr>
      <vt:lpstr>NG_template</vt:lpstr>
      <vt:lpstr>NG_template</vt:lpstr>
      <vt:lpstr>Photo Editor Photo</vt:lpstr>
      <vt:lpstr> Field  Operations Safety     at Solar Turbines</vt:lpstr>
      <vt:lpstr>Slide 2</vt:lpstr>
      <vt:lpstr>Field Operations Risk Mitigation</vt:lpstr>
      <vt:lpstr>Slide 4</vt:lpstr>
      <vt:lpstr>Slide 5</vt:lpstr>
      <vt:lpstr>Slide 6</vt:lpstr>
      <vt:lpstr>Slide 7</vt:lpstr>
      <vt:lpstr>Slide 8</vt:lpstr>
      <vt:lpstr>Slide 9</vt:lpstr>
      <vt:lpstr>Solar Turbines Field Operations Job Specific HSSE Training</vt:lpstr>
      <vt:lpstr>Slide 11</vt:lpstr>
      <vt:lpstr>Slide 12</vt:lpstr>
      <vt:lpstr>Slide 13</vt:lpstr>
      <vt:lpstr>Slide 14</vt:lpstr>
      <vt:lpstr>Slide 15</vt:lpstr>
      <vt:lpstr>Slide 16</vt:lpstr>
    </vt:vector>
  </TitlesOfParts>
  <Company>뿿지ۧ礀؄䃐Ȱ瑼܀硠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Myers</dc:creator>
  <cp:lastModifiedBy>Dunn-MeynellC</cp:lastModifiedBy>
  <cp:revision>347</cp:revision>
  <cp:lastPrinted>2006-02-21T17:10:06Z</cp:lastPrinted>
  <dcterms:created xsi:type="dcterms:W3CDTF">2006-01-26T14:53:40Z</dcterms:created>
  <dcterms:modified xsi:type="dcterms:W3CDTF">2011-03-10T09:56:57Z</dcterms:modified>
</cp:coreProperties>
</file>